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2" r:id="rId4"/>
    <p:sldId id="271" r:id="rId5"/>
    <p:sldId id="262" r:id="rId6"/>
    <p:sldId id="259" r:id="rId7"/>
    <p:sldId id="290" r:id="rId8"/>
    <p:sldId id="265" r:id="rId9"/>
    <p:sldId id="291" r:id="rId10"/>
    <p:sldId id="266" r:id="rId11"/>
    <p:sldId id="267" r:id="rId12"/>
    <p:sldId id="269" r:id="rId13"/>
    <p:sldId id="280" r:id="rId14"/>
    <p:sldId id="277" r:id="rId15"/>
    <p:sldId id="294" r:id="rId16"/>
    <p:sldId id="299" r:id="rId17"/>
    <p:sldId id="295" r:id="rId18"/>
    <p:sldId id="300" r:id="rId19"/>
    <p:sldId id="275" r:id="rId20"/>
    <p:sldId id="279" r:id="rId21"/>
    <p:sldId id="293" r:id="rId22"/>
    <p:sldId id="296" r:id="rId23"/>
    <p:sldId id="281" r:id="rId24"/>
    <p:sldId id="285" r:id="rId25"/>
    <p:sldId id="298" r:id="rId26"/>
    <p:sldId id="297" r:id="rId27"/>
    <p:sldId id="287" r:id="rId28"/>
    <p:sldId id="289" r:id="rId29"/>
    <p:sldId id="288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F216"/>
    <a:srgbClr val="8AF26E"/>
    <a:srgbClr val="FAE250"/>
    <a:srgbClr val="FA9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rgbClr val="40F216"/>
                </a:solidFill>
                <a:latin typeface="+mn-lt"/>
                <a:ea typeface="+mn-ea"/>
                <a:cs typeface="+mn-cs"/>
              </a:defRPr>
            </a:pPr>
            <a:r>
              <a:rPr lang="en-GB" sz="3200">
                <a:solidFill>
                  <a:srgbClr val="40F216"/>
                </a:solidFill>
              </a:rPr>
              <a:t>Attendance</a:t>
            </a:r>
            <a:r>
              <a:rPr lang="en-GB" sz="3200" baseline="0">
                <a:solidFill>
                  <a:srgbClr val="40F216"/>
                </a:solidFill>
              </a:rPr>
              <a:t> Trends</a:t>
            </a:r>
            <a:endParaRPr lang="en-GB" sz="3200">
              <a:solidFill>
                <a:srgbClr val="40F216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rgbClr val="40F21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'Historical trend'!$A$4</c:f>
              <c:strCache>
                <c:ptCount val="1"/>
                <c:pt idx="0">
                  <c:v>school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'Historical trend'!$B$3:$F$3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So far 
this year</c:v>
                </c:pt>
              </c:strCache>
            </c:strRef>
          </c:cat>
          <c:val>
            <c:numRef>
              <c:f>'Historical trend'!$B$4:$F$4</c:f>
              <c:numCache>
                <c:formatCode>General</c:formatCode>
                <c:ptCount val="5"/>
                <c:pt idx="0">
                  <c:v>95.2</c:v>
                </c:pt>
                <c:pt idx="1">
                  <c:v>94.7</c:v>
                </c:pt>
                <c:pt idx="2">
                  <c:v>95.4</c:v>
                </c:pt>
                <c:pt idx="3">
                  <c:v>96</c:v>
                </c:pt>
                <c:pt idx="4">
                  <c:v>96.4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E1-4A51-BB0A-ACC7F0FFD6EA}"/>
            </c:ext>
          </c:extLst>
        </c:ser>
        <c:ser>
          <c:idx val="1"/>
          <c:order val="1"/>
          <c:tx>
            <c:strRef>
              <c:f>'Historical trend'!$A$5</c:f>
              <c:strCache>
                <c:ptCount val="1"/>
                <c:pt idx="0">
                  <c:v>national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'Historical trend'!$B$3:$F$3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So far 
this year</c:v>
                </c:pt>
              </c:strCache>
            </c:strRef>
          </c:cat>
          <c:val>
            <c:numRef>
              <c:f>'Historical trend'!$B$5:$F$5</c:f>
              <c:numCache>
                <c:formatCode>General</c:formatCode>
                <c:ptCount val="5"/>
                <c:pt idx="0">
                  <c:v>96.1</c:v>
                </c:pt>
                <c:pt idx="1">
                  <c:v>96.1</c:v>
                </c:pt>
                <c:pt idx="2">
                  <c:v>96.1</c:v>
                </c:pt>
                <c:pt idx="3">
                  <c:v>96.1</c:v>
                </c:pt>
                <c:pt idx="4">
                  <c:v>96.1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E1-4A51-BB0A-ACC7F0FFD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018344"/>
        <c:axId val="447010800"/>
      </c:lineChart>
      <c:catAx>
        <c:axId val="44701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010800"/>
        <c:crosses val="autoZero"/>
        <c:auto val="1"/>
        <c:lblAlgn val="ctr"/>
        <c:lblOffset val="100"/>
        <c:noMultiLvlLbl val="0"/>
      </c:catAx>
      <c:valAx>
        <c:axId val="44701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01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88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12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929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20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09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55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615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48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79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00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41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870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64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8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47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64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9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8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4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C9FC-5FED-4CE6-86BA-67C710C5C4E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86AF-C731-4F3F-887B-1AB3135EB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9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72EA-A725-4E03-B15C-4CF44759DFC4}" type="datetimeFigureOut">
              <a:rPr lang="en-GB" smtClean="0"/>
              <a:t>17/09/2019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3450-12D8-4CD1-8BF1-B7C9CF305F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26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entpay.com/parent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3655663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376" y="38162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8800" b="1" dirty="0" smtClean="0">
                <a:solidFill>
                  <a:srgbClr val="40F216"/>
                </a:solidFill>
                <a:latin typeface="+mn-lt"/>
              </a:rPr>
              <a:t>Positive Parent Partnerships</a:t>
            </a:r>
            <a:endParaRPr lang="en-GB" sz="8800" b="1" dirty="0">
              <a:solidFill>
                <a:srgbClr val="40F21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377" y="6030119"/>
            <a:ext cx="9144000" cy="1655762"/>
          </a:xfrm>
        </p:spPr>
        <p:txBody>
          <a:bodyPr/>
          <a:lstStyle/>
          <a:p>
            <a:r>
              <a:rPr lang="en-GB" b="1" dirty="0" smtClean="0">
                <a:solidFill>
                  <a:srgbClr val="40F216"/>
                </a:solidFill>
              </a:rPr>
              <a:t>17</a:t>
            </a:r>
            <a:r>
              <a:rPr lang="en-GB" b="1" baseline="30000" dirty="0" smtClean="0">
                <a:solidFill>
                  <a:srgbClr val="40F216"/>
                </a:solidFill>
              </a:rPr>
              <a:t>th</a:t>
            </a:r>
            <a:r>
              <a:rPr lang="en-GB" b="1" dirty="0" smtClean="0">
                <a:solidFill>
                  <a:srgbClr val="40F216"/>
                </a:solidFill>
              </a:rPr>
              <a:t> September 2019</a:t>
            </a:r>
          </a:p>
        </p:txBody>
      </p:sp>
      <p:pic>
        <p:nvPicPr>
          <p:cNvPr id="5" name="Craig Armstrong - Glasgow Love Theme Love Actually Soundtra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9576" y="230009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41360" y="-787508"/>
            <a:ext cx="4866031" cy="53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273" y="336247"/>
            <a:ext cx="10353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40F216"/>
                </a:solidFill>
              </a:rPr>
              <a:t>What are the Consequences?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03714" y="2962411"/>
            <a:ext cx="1960510" cy="1766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5723762"/>
              <a:satOff val="-30078"/>
              <a:lumOff val="-21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3145195" y="2656676"/>
            <a:ext cx="8553746" cy="2378361"/>
            <a:chOff x="1557196" y="2136"/>
            <a:chExt cx="4890441" cy="1301572"/>
          </a:xfrm>
        </p:grpSpPr>
        <p:sp>
          <p:nvSpPr>
            <p:cNvPr id="9" name="Pentagon 8"/>
            <p:cNvSpPr/>
            <p:nvPr/>
          </p:nvSpPr>
          <p:spPr>
            <a:xfrm rot="10800000">
              <a:off x="1557196" y="2136"/>
              <a:ext cx="4890441" cy="1301572"/>
            </a:xfrm>
            <a:prstGeom prst="homePlate">
              <a:avLst/>
            </a:prstGeom>
            <a:solidFill>
              <a:srgbClr val="FA9A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entagon 4"/>
            <p:cNvSpPr txBox="1"/>
            <p:nvPr/>
          </p:nvSpPr>
          <p:spPr>
            <a:xfrm>
              <a:off x="2240624" y="430554"/>
              <a:ext cx="4141808" cy="852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3958" tIns="228600" rIns="426720" bIns="228600" numCol="1" spcCol="1270" anchor="ctr" anchorCtr="0">
              <a:noAutofit/>
            </a:bodyPr>
            <a:lstStyle/>
            <a:p>
              <a:pPr lvl="0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A ‘red letter’ is sent home</a:t>
              </a:r>
            </a:p>
            <a:p>
              <a:pPr lvl="0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A playtime detention is issued. During the detention, children work on a ‘reflection task’ which allows them to contemplate their actions and identify any repairs that may be necessary</a:t>
              </a:r>
            </a:p>
            <a:p>
              <a:pPr lvl="0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 smtClean="0">
                <a:solidFill>
                  <a:srgbClr val="FF0000"/>
                </a:solidFill>
              </a:endParaRPr>
            </a:p>
            <a:p>
              <a:pPr lvl="0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FF0000"/>
                  </a:solidFill>
                </a:rPr>
                <a:t> </a:t>
              </a:r>
              <a:endParaRPr lang="en-US" sz="6000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8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3992" y="253120"/>
            <a:ext cx="10353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40F216"/>
                </a:solidFill>
              </a:rPr>
              <a:t>How can You Help?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4491" y="1665916"/>
            <a:ext cx="111929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Give encouragement and show appreciation of your child’s school efforts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92D050"/>
                </a:solidFill>
              </a:rPr>
              <a:t>Talk about Steeton’s school rules at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Model positive behaviour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92D050"/>
                </a:solidFill>
              </a:rPr>
              <a:t>Set boundaries at home to develop resilience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Check Ping, Steeton’s website and Twitter feed for school news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92D050"/>
                </a:solidFill>
              </a:rPr>
              <a:t>Keep in touch: email, phone, face-to-face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Attend parents’ drop-ins, parents’ evenings and information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452482"/>
              </p:ext>
            </p:extLst>
          </p:nvPr>
        </p:nvGraphicFramePr>
        <p:xfrm>
          <a:off x="457199" y="554185"/>
          <a:ext cx="11134437" cy="592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8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06388"/>
              </p:ext>
            </p:extLst>
          </p:nvPr>
        </p:nvGraphicFramePr>
        <p:xfrm>
          <a:off x="4085948" y="1972492"/>
          <a:ext cx="7616988" cy="403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6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2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Every Day Counts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Attendance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How much school is missed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each week/fortnight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How much school is missed each year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Approximate absence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over 5 school years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95%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Half a 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 weeks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Quarter of a school year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90%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Half a day weekly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 weeks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Half a school year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85%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One and a half days fortnightly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 weeks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Three quarters of a school year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80%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One day weekly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 weeks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One school year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75%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Two and a half days fortnightly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 weeks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One and a quarter school years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One and a half days weekly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 weeks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One and a half school years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65%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Three and a half days fortnightly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 weeks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One and three quarter school years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13384"/>
              </p:ext>
            </p:extLst>
          </p:nvPr>
        </p:nvGraphicFramePr>
        <p:xfrm>
          <a:off x="561702" y="1084218"/>
          <a:ext cx="3043646" cy="5472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7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Every Minute Counts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Daily lateness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Equates to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6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 minutes late each day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 days lost each school year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6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 minutes late each 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6.5 days lost each school year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6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 minutes late each 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 days lost each school year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6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 minutes late each 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 days lost each school year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36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30 minutes late each day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19 days lost each school year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95803" y="293702"/>
            <a:ext cx="8469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srgbClr val="40F21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Attendance Statistics for Parents</a:t>
            </a:r>
            <a:endParaRPr lang="en-GB" altLang="en-US" sz="4800" b="1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05258" y="312174"/>
            <a:ext cx="29036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 dirty="0" smtClean="0">
                <a:solidFill>
                  <a:srgbClr val="40F21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Parent Pay</a:t>
            </a:r>
            <a:endParaRPr lang="en-GB" altLang="en-US" sz="4800" b="1" dirty="0">
              <a:solidFill>
                <a:srgbClr val="40F216"/>
              </a:solidFill>
            </a:endParaRPr>
          </a:p>
        </p:txBody>
      </p:sp>
      <p:sp>
        <p:nvSpPr>
          <p:cNvPr id="2" name="AutoShape 2" descr="Image result for parent p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parent pa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23" y="1143171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05258" y="312174"/>
            <a:ext cx="29036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 dirty="0" smtClean="0">
                <a:solidFill>
                  <a:srgbClr val="40F21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Parent Pay</a:t>
            </a:r>
            <a:endParaRPr lang="en-GB" altLang="en-US" sz="4800" b="1" dirty="0">
              <a:solidFill>
                <a:srgbClr val="40F216"/>
              </a:solidFill>
            </a:endParaRPr>
          </a:p>
        </p:txBody>
      </p:sp>
      <p:sp>
        <p:nvSpPr>
          <p:cNvPr id="2" name="AutoShape 2" descr="Image result for parent p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parent pa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23" y="1143171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40240" y="349119"/>
            <a:ext cx="3943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 dirty="0" smtClean="0">
                <a:solidFill>
                  <a:srgbClr val="40F21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Pupil Premium</a:t>
            </a:r>
            <a:endParaRPr lang="en-GB" altLang="en-US" sz="4800" b="1" dirty="0">
              <a:solidFill>
                <a:srgbClr val="40F21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160" y="2261326"/>
            <a:ext cx="116008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400" b="1" dirty="0" smtClean="0">
                <a:solidFill>
                  <a:srgbClr val="40F216"/>
                </a:solidFill>
              </a:rPr>
              <a:t>The </a:t>
            </a:r>
            <a:r>
              <a:rPr lang="en-GB" sz="2400" b="1" dirty="0">
                <a:solidFill>
                  <a:srgbClr val="40F216"/>
                </a:solidFill>
              </a:rPr>
              <a:t>pupil premium is a sum of money given to schools each year by the Government to improve the attainment of disadvantaged children</a:t>
            </a:r>
            <a:r>
              <a:rPr lang="en-GB" sz="2400" dirty="0" smtClean="0">
                <a:solidFill>
                  <a:srgbClr val="40F216"/>
                </a:solidFill>
              </a:rPr>
              <a:t>.</a:t>
            </a:r>
          </a:p>
          <a:p>
            <a:pPr algn="ctr" fontAlgn="base"/>
            <a:endParaRPr lang="en-GB" sz="2400" dirty="0">
              <a:solidFill>
                <a:srgbClr val="40F216"/>
              </a:solidFill>
            </a:endParaRPr>
          </a:p>
          <a:p>
            <a:pPr fontAlgn="base"/>
            <a:r>
              <a:rPr lang="en-GB" sz="2400" dirty="0">
                <a:solidFill>
                  <a:srgbClr val="40F216"/>
                </a:solidFill>
              </a:rPr>
              <a:t>Primary schools are given a pupil premium for:</a:t>
            </a:r>
          </a:p>
          <a:p>
            <a:r>
              <a:rPr lang="en-GB" sz="2400" dirty="0">
                <a:solidFill>
                  <a:srgbClr val="40F216"/>
                </a:solidFill>
              </a:rPr>
              <a:t>Children in Reception to Year 6 who are, or have ever been, entitled to free school meals based on their family income: £1320 per pupil, per school year</a:t>
            </a:r>
          </a:p>
          <a:p>
            <a:r>
              <a:rPr lang="en-GB" sz="2400" dirty="0">
                <a:solidFill>
                  <a:srgbClr val="40F216"/>
                </a:solidFill>
              </a:rPr>
              <a:t>Children in care: £2300 per pupil, per school year</a:t>
            </a:r>
          </a:p>
          <a:p>
            <a:r>
              <a:rPr lang="en-GB" sz="2400" dirty="0">
                <a:solidFill>
                  <a:srgbClr val="40F216"/>
                </a:solidFill>
              </a:rPr>
              <a:t>Children previously in care who have been adopted, or who have a special guardianship order, a child arrangements order or a residence order: £2300 per pupil, per school year</a:t>
            </a:r>
          </a:p>
          <a:p>
            <a:r>
              <a:rPr lang="en-GB" sz="2400" dirty="0">
                <a:solidFill>
                  <a:srgbClr val="40F216"/>
                </a:solidFill>
              </a:rPr>
              <a:t>Children recorded as being from service families: £300 per pupil, per school year</a:t>
            </a:r>
          </a:p>
          <a:p>
            <a:pPr fontAlgn="base"/>
            <a:endParaRPr lang="en-GB" sz="2400" b="1" dirty="0">
              <a:solidFill>
                <a:srgbClr val="40F216"/>
              </a:solidFill>
            </a:endParaRPr>
          </a:p>
          <a:p>
            <a:pPr algn="ctr" fontAlgn="base"/>
            <a:endParaRPr lang="en-GB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40240" y="349119"/>
            <a:ext cx="3943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 dirty="0" smtClean="0">
                <a:solidFill>
                  <a:srgbClr val="40F21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Pupil Premium</a:t>
            </a:r>
            <a:endParaRPr lang="en-GB" altLang="en-US" sz="4800" b="1" dirty="0">
              <a:solidFill>
                <a:srgbClr val="40F21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098" y="1124752"/>
            <a:ext cx="1160087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3600" b="1" dirty="0">
                <a:solidFill>
                  <a:srgbClr val="40F216"/>
                </a:solidFill>
              </a:rPr>
              <a:t>How to claim your child’s pupil premium</a:t>
            </a:r>
          </a:p>
          <a:p>
            <a:pPr fontAlgn="base"/>
            <a:r>
              <a:rPr lang="en-GB" sz="2200" dirty="0">
                <a:solidFill>
                  <a:srgbClr val="40F216"/>
                </a:solidFill>
              </a:rPr>
              <a:t>Children qualify for </a:t>
            </a:r>
            <a:r>
              <a:rPr lang="en-GB" sz="2200" dirty="0" smtClean="0">
                <a:solidFill>
                  <a:srgbClr val="40F216"/>
                </a:solidFill>
              </a:rPr>
              <a:t>Free School Meals</a:t>
            </a:r>
            <a:r>
              <a:rPr lang="en-GB" sz="2200" dirty="0">
                <a:solidFill>
                  <a:srgbClr val="40F216"/>
                </a:solidFill>
              </a:rPr>
              <a:t> – and accordingly pupil premium – if you receive any of the following </a:t>
            </a:r>
            <a:r>
              <a:rPr lang="en-GB" sz="2200" dirty="0" smtClean="0">
                <a:solidFill>
                  <a:srgbClr val="40F216"/>
                </a:solidFill>
              </a:rPr>
              <a:t>benefits: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0F216"/>
                </a:solidFill>
              </a:rPr>
              <a:t>Universal </a:t>
            </a:r>
            <a:r>
              <a:rPr lang="en-GB" sz="2200" dirty="0">
                <a:solidFill>
                  <a:srgbClr val="40F216"/>
                </a:solidFill>
              </a:rPr>
              <a:t>credit (provided you have a net income of £7400 or </a:t>
            </a:r>
            <a:r>
              <a:rPr lang="en-GB" sz="2200" dirty="0" smtClean="0">
                <a:solidFill>
                  <a:srgbClr val="40F216"/>
                </a:solidFill>
              </a:rPr>
              <a:t>less)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0F216"/>
                </a:solidFill>
              </a:rPr>
              <a:t>Income support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0F216"/>
                </a:solidFill>
              </a:rPr>
              <a:t>Income-based </a:t>
            </a:r>
            <a:r>
              <a:rPr lang="en-GB" sz="2200" dirty="0">
                <a:solidFill>
                  <a:srgbClr val="40F216"/>
                </a:solidFill>
              </a:rPr>
              <a:t>jobseekers’ </a:t>
            </a:r>
            <a:r>
              <a:rPr lang="en-GB" sz="2200" dirty="0" smtClean="0">
                <a:solidFill>
                  <a:srgbClr val="40F216"/>
                </a:solidFill>
              </a:rPr>
              <a:t>allowance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0F216"/>
                </a:solidFill>
              </a:rPr>
              <a:t>Income-related </a:t>
            </a:r>
            <a:r>
              <a:rPr lang="en-GB" sz="2200" dirty="0">
                <a:solidFill>
                  <a:srgbClr val="40F216"/>
                </a:solidFill>
              </a:rPr>
              <a:t>employment and support </a:t>
            </a:r>
            <a:r>
              <a:rPr lang="en-GB" sz="2200" dirty="0" smtClean="0">
                <a:solidFill>
                  <a:srgbClr val="40F216"/>
                </a:solidFill>
              </a:rPr>
              <a:t>allowance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0F216"/>
                </a:solidFill>
              </a:rPr>
              <a:t>Support </a:t>
            </a:r>
            <a:r>
              <a:rPr lang="en-GB" sz="2200" dirty="0">
                <a:solidFill>
                  <a:srgbClr val="40F216"/>
                </a:solidFill>
              </a:rPr>
              <a:t>under Part IV of the Immigration and Asylum Act </a:t>
            </a:r>
            <a:r>
              <a:rPr lang="en-GB" sz="2200" dirty="0" smtClean="0">
                <a:solidFill>
                  <a:srgbClr val="40F216"/>
                </a:solidFill>
              </a:rPr>
              <a:t>1999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0F216"/>
                </a:solidFill>
              </a:rPr>
              <a:t>The </a:t>
            </a:r>
            <a:r>
              <a:rPr lang="en-GB" sz="2200" dirty="0">
                <a:solidFill>
                  <a:srgbClr val="40F216"/>
                </a:solidFill>
              </a:rPr>
              <a:t>guaranteed element of state pension </a:t>
            </a:r>
            <a:r>
              <a:rPr lang="en-GB" sz="2200" dirty="0" smtClean="0">
                <a:solidFill>
                  <a:srgbClr val="40F216"/>
                </a:solidFill>
              </a:rPr>
              <a:t>credit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40F216"/>
                </a:solidFill>
              </a:rPr>
              <a:t>Child </a:t>
            </a:r>
            <a:r>
              <a:rPr lang="en-GB" sz="2200" dirty="0">
                <a:solidFill>
                  <a:srgbClr val="40F216"/>
                </a:solidFill>
              </a:rPr>
              <a:t>tax credit, provided that you are not also entitled to working tax credit and have an annual gross income of £16,190 or less</a:t>
            </a:r>
          </a:p>
          <a:p>
            <a:pPr fontAlgn="base"/>
            <a:r>
              <a:rPr lang="en-GB" sz="2200" dirty="0">
                <a:solidFill>
                  <a:srgbClr val="40F216"/>
                </a:solidFill>
              </a:rPr>
              <a:t>These benefits have now been rolled into a single benefit, called Universal Credit. </a:t>
            </a:r>
            <a:endParaRPr lang="en-GB" sz="2200" dirty="0" smtClean="0">
              <a:solidFill>
                <a:srgbClr val="40F216"/>
              </a:solidFill>
            </a:endParaRPr>
          </a:p>
          <a:p>
            <a:pPr fontAlgn="base"/>
            <a:endParaRPr lang="en-GB" sz="2200" dirty="0" smtClean="0">
              <a:solidFill>
                <a:srgbClr val="40F216"/>
              </a:solidFill>
            </a:endParaRPr>
          </a:p>
          <a:p>
            <a:pPr fontAlgn="base"/>
            <a:r>
              <a:rPr lang="en-GB" sz="2200" dirty="0" smtClean="0">
                <a:solidFill>
                  <a:srgbClr val="40F216"/>
                </a:solidFill>
              </a:rPr>
              <a:t>All children in Reception to Year 2 receive free school meals automatically paid by the Government. However it is important you apply for Pupil Premium if you are eligible – as we do not automatically receive the payments.</a:t>
            </a:r>
            <a:endParaRPr lang="en-GB" sz="2200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00" y="398426"/>
            <a:ext cx="116193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40F216"/>
                </a:solidFill>
              </a:rPr>
              <a:t>School Uniform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40F216"/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77" y="1410789"/>
            <a:ext cx="3762366" cy="5016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11551" y="2299432"/>
            <a:ext cx="48375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40F216"/>
                </a:solidFill>
              </a:rPr>
              <a:t>PE kit: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School jumper or cardigan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Plain white t 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Shorts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Tracksuit bottoms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Black trainers (non scuff)</a:t>
            </a:r>
            <a:endParaRPr lang="en-GB" sz="3200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00" y="398426"/>
            <a:ext cx="116193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40F216"/>
                </a:solidFill>
              </a:rPr>
              <a:t>School Uniform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40F216"/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88" y="1471749"/>
            <a:ext cx="3762366" cy="5016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46386" y="2306304"/>
            <a:ext cx="40703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40F216"/>
                </a:solidFill>
              </a:rPr>
              <a:t>Please support us with: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Earrings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Jewellery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Stationery and toys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Hair and headwear</a:t>
            </a:r>
            <a:endParaRPr lang="en-GB" sz="3200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0925" y="0"/>
            <a:ext cx="1273984" cy="13946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" y="939734"/>
            <a:ext cx="106201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40F216"/>
                </a:solidFill>
              </a:rPr>
              <a:t>Children have two main educators in their lives: their parents and their teachers.</a:t>
            </a:r>
            <a:br>
              <a:rPr lang="en-GB" sz="2800" b="1" dirty="0">
                <a:solidFill>
                  <a:srgbClr val="40F216"/>
                </a:solidFill>
              </a:rPr>
            </a:br>
            <a:r>
              <a:rPr lang="en-GB" sz="2800" b="1" dirty="0">
                <a:solidFill>
                  <a:srgbClr val="40F216"/>
                </a:solidFill>
              </a:rPr>
              <a:t>Both have crucial roles to play and the impact of learning is greater if we work together with shared aims. </a:t>
            </a:r>
            <a:br>
              <a:rPr lang="en-GB" sz="2800" b="1" dirty="0">
                <a:solidFill>
                  <a:srgbClr val="40F216"/>
                </a:solidFill>
              </a:rPr>
            </a:br>
            <a:r>
              <a:rPr lang="en-GB" sz="2800" b="1" dirty="0">
                <a:solidFill>
                  <a:srgbClr val="40F216"/>
                </a:solidFill>
              </a:rPr>
              <a:t>We strive to make our school a welcoming place for parents with an ethos based on mutual trust and respect. </a:t>
            </a:r>
            <a:br>
              <a:rPr lang="en-GB" sz="2800" b="1" dirty="0">
                <a:solidFill>
                  <a:srgbClr val="40F216"/>
                </a:solidFill>
              </a:rPr>
            </a:br>
            <a:endParaRPr lang="en-GB" sz="2800" b="1" dirty="0" smtClean="0">
              <a:solidFill>
                <a:srgbClr val="40F216"/>
              </a:solidFill>
            </a:endParaRPr>
          </a:p>
          <a:p>
            <a:r>
              <a:rPr lang="en-GB" sz="2800" b="1" dirty="0" smtClean="0">
                <a:solidFill>
                  <a:srgbClr val="40F216"/>
                </a:solidFill>
              </a:rPr>
              <a:t>Parent </a:t>
            </a:r>
            <a:r>
              <a:rPr lang="en-GB" sz="2800" b="1" dirty="0">
                <a:solidFill>
                  <a:srgbClr val="40F216"/>
                </a:solidFill>
              </a:rPr>
              <a:t>involvement in our school can be divided into 2 broad strands:</a:t>
            </a:r>
            <a:br>
              <a:rPr lang="en-GB" sz="2800" b="1" dirty="0">
                <a:solidFill>
                  <a:srgbClr val="40F216"/>
                </a:solidFill>
              </a:rPr>
            </a:br>
            <a:endParaRPr lang="en-GB" sz="2800" b="1" dirty="0">
              <a:solidFill>
                <a:srgbClr val="40F21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40F216"/>
                </a:solidFill>
              </a:rPr>
              <a:t>Parental involvement in the life of the school</a:t>
            </a:r>
            <a:br>
              <a:rPr lang="en-GB" sz="2800" b="1" dirty="0">
                <a:solidFill>
                  <a:srgbClr val="40F216"/>
                </a:solidFill>
              </a:rPr>
            </a:br>
            <a:endParaRPr lang="en-GB" sz="2800" b="1" dirty="0">
              <a:solidFill>
                <a:srgbClr val="40F21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40F216"/>
                </a:solidFill>
              </a:rPr>
              <a:t>Parental support for the individual child at home and at school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97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6109" y="456257"/>
            <a:ext cx="711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40F216"/>
                </a:solidFill>
              </a:rPr>
              <a:t>Uniform Exchange</a:t>
            </a:r>
            <a:endParaRPr lang="en-GB" sz="6600" dirty="0">
              <a:solidFill>
                <a:srgbClr val="40F2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491" y="1504220"/>
            <a:ext cx="106772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0F216"/>
                </a:solidFill>
              </a:rPr>
              <a:t>What is it?</a:t>
            </a:r>
            <a:r>
              <a:rPr lang="en-GB" dirty="0">
                <a:solidFill>
                  <a:srgbClr val="40F216"/>
                </a:solidFill>
              </a:rPr>
              <a:t/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The Uniform Exchange will be a series of ‘pop-up shops’ held after school in the hall offering good quality, clean, pre-owned school uniform</a:t>
            </a:r>
            <a:r>
              <a:rPr lang="en-GB" dirty="0" smtClean="0">
                <a:solidFill>
                  <a:srgbClr val="40F216"/>
                </a:solidFill>
              </a:rPr>
              <a:t>.</a:t>
            </a:r>
          </a:p>
          <a:p>
            <a:endParaRPr lang="en-GB" dirty="0" smtClean="0">
              <a:solidFill>
                <a:srgbClr val="40F216"/>
              </a:solidFill>
            </a:endParaRPr>
          </a:p>
          <a:p>
            <a:r>
              <a:rPr lang="en-GB" b="1" dirty="0">
                <a:solidFill>
                  <a:srgbClr val="40F216"/>
                </a:solidFill>
              </a:rPr>
              <a:t>Why?</a:t>
            </a:r>
            <a:r>
              <a:rPr lang="en-GB" dirty="0">
                <a:solidFill>
                  <a:srgbClr val="40F216"/>
                </a:solidFill>
              </a:rPr>
              <a:t/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Too much uniform, often in good condition, is thrown away. This is a waste of decent clothing that can be used elsewhere</a:t>
            </a:r>
            <a:r>
              <a:rPr lang="en-GB" dirty="0" smtClean="0">
                <a:solidFill>
                  <a:srgbClr val="40F216"/>
                </a:solidFill>
              </a:rPr>
              <a:t>.</a:t>
            </a:r>
          </a:p>
          <a:p>
            <a:endParaRPr lang="en-GB" dirty="0">
              <a:solidFill>
                <a:srgbClr val="40F216"/>
              </a:solidFill>
            </a:endParaRPr>
          </a:p>
          <a:p>
            <a:r>
              <a:rPr lang="en-GB" b="1" dirty="0">
                <a:solidFill>
                  <a:srgbClr val="40F216"/>
                </a:solidFill>
              </a:rPr>
              <a:t>Where does the stock come from?</a:t>
            </a:r>
            <a:r>
              <a:rPr lang="en-GB" dirty="0">
                <a:solidFill>
                  <a:srgbClr val="40F216"/>
                </a:solidFill>
              </a:rPr>
              <a:t/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Initially, from Lost Property; unclaimed and unlabelled items which is usually dumped. </a:t>
            </a:r>
            <a:r>
              <a:rPr lang="en-GB" dirty="0" smtClean="0">
                <a:solidFill>
                  <a:srgbClr val="40F216"/>
                </a:solidFill>
              </a:rPr>
              <a:t>Items </a:t>
            </a:r>
            <a:r>
              <a:rPr lang="en-GB" dirty="0">
                <a:solidFill>
                  <a:srgbClr val="40F216"/>
                </a:solidFill>
              </a:rPr>
              <a:t>in good condition will be washed and </a:t>
            </a:r>
            <a:r>
              <a:rPr lang="en-GB" dirty="0" smtClean="0">
                <a:solidFill>
                  <a:srgbClr val="40F216"/>
                </a:solidFill>
              </a:rPr>
              <a:t>ironed.</a:t>
            </a:r>
            <a:r>
              <a:rPr lang="en-GB" dirty="0">
                <a:solidFill>
                  <a:srgbClr val="40F216"/>
                </a:solidFill>
              </a:rPr>
              <a:t/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Later, parents can donate outgrown and unwanted school </a:t>
            </a:r>
            <a:r>
              <a:rPr lang="en-GB" dirty="0" smtClean="0">
                <a:solidFill>
                  <a:srgbClr val="40F216"/>
                </a:solidFill>
              </a:rPr>
              <a:t>uniform. </a:t>
            </a:r>
            <a:r>
              <a:rPr lang="en-GB" dirty="0">
                <a:solidFill>
                  <a:srgbClr val="40F216"/>
                </a:solidFill>
              </a:rPr>
              <a:t>We’ll be in touch when we’re ready for donations</a:t>
            </a:r>
            <a:r>
              <a:rPr lang="en-GB" dirty="0" smtClean="0">
                <a:solidFill>
                  <a:srgbClr val="40F216"/>
                </a:solidFill>
              </a:rPr>
              <a:t>.</a:t>
            </a:r>
          </a:p>
          <a:p>
            <a:endParaRPr lang="en-GB" dirty="0">
              <a:solidFill>
                <a:srgbClr val="40F216"/>
              </a:solidFill>
            </a:endParaRPr>
          </a:p>
          <a:p>
            <a:r>
              <a:rPr lang="en-GB" b="1" dirty="0">
                <a:solidFill>
                  <a:srgbClr val="40F216"/>
                </a:solidFill>
              </a:rPr>
              <a:t>What about Lost Property with names on?</a:t>
            </a:r>
            <a:r>
              <a:rPr lang="en-GB" dirty="0">
                <a:solidFill>
                  <a:srgbClr val="40F216"/>
                </a:solidFill>
              </a:rPr>
              <a:t/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Lost Property will be checked regularly. Labelled items will stay in Lost Property. Unlabelled items will move to The Exchange if they are in good condition.</a:t>
            </a:r>
          </a:p>
          <a:p>
            <a:endParaRPr lang="en-GB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6780" y="-200776"/>
            <a:ext cx="1669278" cy="2015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6108" y="253057"/>
            <a:ext cx="711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40F216"/>
                </a:solidFill>
              </a:rPr>
              <a:t>Uniform Exchange</a:t>
            </a:r>
            <a:endParaRPr lang="en-GB" sz="6600" dirty="0">
              <a:solidFill>
                <a:srgbClr val="40F2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144" y="1361053"/>
            <a:ext cx="11055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0F216"/>
              </a:solidFill>
            </a:endParaRPr>
          </a:p>
          <a:p>
            <a:r>
              <a:rPr lang="en-GB" b="1" dirty="0">
                <a:solidFill>
                  <a:srgbClr val="40F216"/>
                </a:solidFill>
              </a:rPr>
              <a:t>Should I bother putting labels in my children’s clothes?</a:t>
            </a:r>
            <a:r>
              <a:rPr lang="en-GB" dirty="0">
                <a:solidFill>
                  <a:srgbClr val="40F216"/>
                </a:solidFill>
              </a:rPr>
              <a:t/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Yes. </a:t>
            </a:r>
            <a:endParaRPr lang="en-GB" dirty="0" smtClean="0">
              <a:solidFill>
                <a:srgbClr val="40F216"/>
              </a:solidFill>
            </a:endParaRPr>
          </a:p>
          <a:p>
            <a:endParaRPr lang="en-GB" dirty="0" smtClean="0">
              <a:solidFill>
                <a:srgbClr val="40F216"/>
              </a:solidFill>
            </a:endParaRPr>
          </a:p>
          <a:p>
            <a:r>
              <a:rPr lang="en-GB" b="1" dirty="0" smtClean="0">
                <a:solidFill>
                  <a:srgbClr val="40F216"/>
                </a:solidFill>
              </a:rPr>
              <a:t>How </a:t>
            </a:r>
            <a:r>
              <a:rPr lang="en-GB" b="1" dirty="0">
                <a:solidFill>
                  <a:srgbClr val="40F216"/>
                </a:solidFill>
              </a:rPr>
              <a:t>much will things cost?</a:t>
            </a:r>
            <a:r>
              <a:rPr lang="en-GB" dirty="0">
                <a:solidFill>
                  <a:srgbClr val="40F216"/>
                </a:solidFill>
              </a:rPr>
              <a:t/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Items are free, but there will be an opportunity to make donations if you want. </a:t>
            </a:r>
            <a:endParaRPr lang="en-GB" dirty="0" smtClean="0">
              <a:solidFill>
                <a:srgbClr val="40F216"/>
              </a:solidFill>
            </a:endParaRPr>
          </a:p>
          <a:p>
            <a:endParaRPr lang="en-GB" dirty="0">
              <a:solidFill>
                <a:srgbClr val="40F216"/>
              </a:solidFill>
            </a:endParaRPr>
          </a:p>
          <a:p>
            <a:r>
              <a:rPr lang="en-GB" b="1" dirty="0" smtClean="0">
                <a:solidFill>
                  <a:srgbClr val="40F216"/>
                </a:solidFill>
              </a:rPr>
              <a:t>Who’s </a:t>
            </a:r>
            <a:r>
              <a:rPr lang="en-GB" b="1" dirty="0">
                <a:solidFill>
                  <a:srgbClr val="40F216"/>
                </a:solidFill>
              </a:rPr>
              <a:t>running The Uniform Exchange?</a:t>
            </a:r>
            <a:r>
              <a:rPr lang="en-GB" dirty="0">
                <a:solidFill>
                  <a:srgbClr val="40F216"/>
                </a:solidFill>
              </a:rPr>
              <a:t/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Parent and Carer volunteers. </a:t>
            </a:r>
            <a:endParaRPr lang="en-GB" dirty="0" smtClean="0">
              <a:solidFill>
                <a:srgbClr val="40F216"/>
              </a:solidFill>
            </a:endParaRPr>
          </a:p>
          <a:p>
            <a:endParaRPr lang="en-GB" dirty="0">
              <a:solidFill>
                <a:srgbClr val="40F216"/>
              </a:solidFill>
            </a:endParaRPr>
          </a:p>
          <a:p>
            <a:r>
              <a:rPr lang="en-GB" b="1" dirty="0">
                <a:solidFill>
                  <a:srgbClr val="40F216"/>
                </a:solidFill>
              </a:rPr>
              <a:t>Who will benefit?</a:t>
            </a:r>
            <a:r>
              <a:rPr lang="en-GB" dirty="0">
                <a:solidFill>
                  <a:srgbClr val="40F216"/>
                </a:solidFill>
              </a:rPr>
              <a:t/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Parents – Lost Property management will be much improved and it will be easier to find your child’s items.</a:t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Families – For those on benefits or with low incomes The Exchange will hopefully ease some of the stress of buying new uniform.</a:t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Children – They get to have their lost </a:t>
            </a:r>
            <a:r>
              <a:rPr lang="en-GB" dirty="0" smtClean="0">
                <a:solidFill>
                  <a:srgbClr val="40F216"/>
                </a:solidFill>
              </a:rPr>
              <a:t>items </a:t>
            </a:r>
            <a:r>
              <a:rPr lang="en-GB" dirty="0">
                <a:solidFill>
                  <a:srgbClr val="40F216"/>
                </a:solidFill>
              </a:rPr>
              <a:t>back!</a:t>
            </a:r>
            <a:br>
              <a:rPr lang="en-GB" dirty="0">
                <a:solidFill>
                  <a:srgbClr val="40F216"/>
                </a:solidFill>
              </a:rPr>
            </a:br>
            <a:r>
              <a:rPr lang="en-GB" dirty="0">
                <a:solidFill>
                  <a:srgbClr val="40F216"/>
                </a:solidFill>
              </a:rPr>
              <a:t>School Environment – </a:t>
            </a:r>
            <a:r>
              <a:rPr lang="en-GB" dirty="0" smtClean="0">
                <a:solidFill>
                  <a:srgbClr val="40F216"/>
                </a:solidFill>
              </a:rPr>
              <a:t>School will be less cluttered with lost items.</a:t>
            </a:r>
            <a:endParaRPr lang="en-GB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29278" y="408002"/>
            <a:ext cx="68198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6600" b="1" dirty="0" smtClean="0">
                <a:solidFill>
                  <a:srgbClr val="40F21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Reading at Steeton</a:t>
            </a:r>
            <a:endParaRPr lang="en-GB" altLang="en-US" sz="6600" b="1" dirty="0">
              <a:solidFill>
                <a:srgbClr val="40F21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5" y="408002"/>
            <a:ext cx="211455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64" y="3697574"/>
            <a:ext cx="2085975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5" y="3586162"/>
            <a:ext cx="2135981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34029" y="2238278"/>
            <a:ext cx="8681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Weekly library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Home reading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Volunteers</a:t>
            </a:r>
            <a:endParaRPr lang="en-GB" sz="3200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07837" y="456727"/>
            <a:ext cx="5358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6600" b="1" dirty="0" smtClean="0">
                <a:solidFill>
                  <a:srgbClr val="40F21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Parent Drop-In</a:t>
            </a:r>
            <a:endParaRPr lang="en-GB" altLang="en-US" sz="6600" b="1" dirty="0">
              <a:solidFill>
                <a:srgbClr val="40F21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263" y="2078182"/>
            <a:ext cx="111295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 </a:t>
            </a:r>
            <a:r>
              <a:rPr lang="en-GB" sz="4400" b="1" u="sng" dirty="0">
                <a:solidFill>
                  <a:srgbClr val="40F216"/>
                </a:solidFill>
              </a:rPr>
              <a:t>Monday 21</a:t>
            </a:r>
            <a:r>
              <a:rPr lang="en-GB" sz="4400" b="1" u="sng" baseline="30000" dirty="0">
                <a:solidFill>
                  <a:srgbClr val="40F216"/>
                </a:solidFill>
              </a:rPr>
              <a:t>st</a:t>
            </a:r>
            <a:r>
              <a:rPr lang="en-GB" sz="4400" b="1" u="sng" dirty="0">
                <a:solidFill>
                  <a:srgbClr val="40F216"/>
                </a:solidFill>
              </a:rPr>
              <a:t> </a:t>
            </a:r>
            <a:r>
              <a:rPr lang="en-GB" sz="4400" b="1" u="sng" dirty="0" smtClean="0">
                <a:solidFill>
                  <a:srgbClr val="40F216"/>
                </a:solidFill>
              </a:rPr>
              <a:t>October 2019  </a:t>
            </a:r>
          </a:p>
          <a:p>
            <a:r>
              <a:rPr lang="en-GB" sz="4400" b="1" dirty="0" smtClean="0">
                <a:solidFill>
                  <a:srgbClr val="40F216"/>
                </a:solidFill>
              </a:rPr>
              <a:t>Pupil </a:t>
            </a:r>
            <a:r>
              <a:rPr lang="en-GB" sz="4400" b="1" dirty="0">
                <a:solidFill>
                  <a:srgbClr val="40F216"/>
                </a:solidFill>
              </a:rPr>
              <a:t>Progress Parent Drop in 3:30 -</a:t>
            </a:r>
            <a:r>
              <a:rPr lang="en-GB" sz="4400" b="1" dirty="0" smtClean="0">
                <a:solidFill>
                  <a:srgbClr val="40F216"/>
                </a:solidFill>
              </a:rPr>
              <a:t>5:15pm</a:t>
            </a:r>
          </a:p>
          <a:p>
            <a:endParaRPr lang="en-GB" sz="4400" b="1" dirty="0" smtClean="0">
              <a:solidFill>
                <a:srgbClr val="40F216"/>
              </a:solidFill>
            </a:endParaRPr>
          </a:p>
          <a:p>
            <a:r>
              <a:rPr lang="en-GB" sz="4400" b="1" u="sng" dirty="0" smtClean="0">
                <a:solidFill>
                  <a:srgbClr val="40F216"/>
                </a:solidFill>
              </a:rPr>
              <a:t>Monday </a:t>
            </a:r>
            <a:r>
              <a:rPr lang="en-GB" sz="4400" b="1" u="sng" dirty="0">
                <a:solidFill>
                  <a:srgbClr val="40F216"/>
                </a:solidFill>
              </a:rPr>
              <a:t>3</a:t>
            </a:r>
            <a:r>
              <a:rPr lang="en-GB" sz="4400" b="1" u="sng" baseline="30000" dirty="0">
                <a:solidFill>
                  <a:srgbClr val="40F216"/>
                </a:solidFill>
              </a:rPr>
              <a:t>rd</a:t>
            </a:r>
            <a:r>
              <a:rPr lang="en-GB" sz="4400" b="1" u="sng" dirty="0">
                <a:solidFill>
                  <a:srgbClr val="40F216"/>
                </a:solidFill>
              </a:rPr>
              <a:t> </a:t>
            </a:r>
            <a:r>
              <a:rPr lang="en-GB" sz="4400" b="1" u="sng" dirty="0" smtClean="0">
                <a:solidFill>
                  <a:srgbClr val="40F216"/>
                </a:solidFill>
              </a:rPr>
              <a:t>  February 2020 </a:t>
            </a:r>
          </a:p>
          <a:p>
            <a:r>
              <a:rPr lang="en-GB" sz="4400" b="1" dirty="0" smtClean="0">
                <a:solidFill>
                  <a:srgbClr val="40F216"/>
                </a:solidFill>
              </a:rPr>
              <a:t>Pupil </a:t>
            </a:r>
            <a:r>
              <a:rPr lang="en-GB" sz="4400" b="1" dirty="0">
                <a:solidFill>
                  <a:srgbClr val="40F216"/>
                </a:solidFill>
              </a:rPr>
              <a:t>Progress Parent Drop in 3:30 -5:15pm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860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39255" y="419374"/>
            <a:ext cx="85020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6600" b="1" dirty="0" smtClean="0">
                <a:solidFill>
                  <a:srgbClr val="40F21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Parent Coffee Mornings</a:t>
            </a:r>
            <a:endParaRPr lang="en-GB" altLang="en-US" sz="6600" b="1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7182" y="456727"/>
            <a:ext cx="75504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6600" b="1" dirty="0" smtClean="0">
                <a:solidFill>
                  <a:srgbClr val="40F21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Friends of the School</a:t>
            </a:r>
            <a:endParaRPr lang="en-GB" altLang="en-US" sz="6600" b="1" dirty="0">
              <a:solidFill>
                <a:srgbClr val="40F21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6550" y="2647950"/>
            <a:ext cx="6566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40F216"/>
                </a:solidFill>
              </a:rPr>
              <a:t>We need you!</a:t>
            </a:r>
            <a:endParaRPr lang="en-GB" sz="9600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4707" y="599602"/>
            <a:ext cx="8539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dirty="0" smtClean="0">
                <a:solidFill>
                  <a:srgbClr val="40F21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Inclusion and Welfare Officer</a:t>
            </a:r>
            <a:endParaRPr lang="en-GB" altLang="en-US" sz="5400" b="1" dirty="0">
              <a:solidFill>
                <a:srgbClr val="40F21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8900" y="3114675"/>
            <a:ext cx="6566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40F216"/>
                </a:solidFill>
              </a:rPr>
              <a:t>‘Captain OK’</a:t>
            </a:r>
            <a:endParaRPr lang="en-GB" sz="9600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91257" y="216174"/>
            <a:ext cx="57519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6600" b="1" dirty="0" smtClean="0">
                <a:solidFill>
                  <a:srgbClr val="40F21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endParaRPr lang="en-GB" altLang="en-US" sz="6600" b="1" dirty="0">
              <a:solidFill>
                <a:srgbClr val="40F21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8900" y="3114675"/>
            <a:ext cx="6566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9600" dirty="0">
              <a:solidFill>
                <a:srgbClr val="40F21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982" y="1898076"/>
            <a:ext cx="30202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40F216"/>
                </a:solidFill>
              </a:rPr>
              <a:t>Phone</a:t>
            </a:r>
          </a:p>
          <a:p>
            <a:r>
              <a:rPr lang="en-GB" sz="4000" dirty="0" smtClean="0">
                <a:solidFill>
                  <a:srgbClr val="40F216"/>
                </a:solidFill>
              </a:rPr>
              <a:t>Email</a:t>
            </a:r>
          </a:p>
          <a:p>
            <a:r>
              <a:rPr lang="en-GB" sz="4000" dirty="0" smtClean="0">
                <a:solidFill>
                  <a:srgbClr val="40F216"/>
                </a:solidFill>
              </a:rPr>
              <a:t>Ping</a:t>
            </a:r>
          </a:p>
          <a:p>
            <a:r>
              <a:rPr lang="en-GB" sz="4000" dirty="0" smtClean="0">
                <a:solidFill>
                  <a:srgbClr val="40F216"/>
                </a:solidFill>
              </a:rPr>
              <a:t>Meetings</a:t>
            </a:r>
          </a:p>
          <a:p>
            <a:r>
              <a:rPr lang="en-GB" sz="4000" dirty="0" smtClean="0">
                <a:solidFill>
                  <a:srgbClr val="40F216"/>
                </a:solidFill>
              </a:rPr>
              <a:t>Website</a:t>
            </a:r>
          </a:p>
          <a:p>
            <a:r>
              <a:rPr lang="en-GB" sz="4000" dirty="0" smtClean="0">
                <a:solidFill>
                  <a:srgbClr val="40F216"/>
                </a:solidFill>
              </a:rPr>
              <a:t>Staff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75795" y="694852"/>
            <a:ext cx="74724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dirty="0" smtClean="0">
                <a:solidFill>
                  <a:srgbClr val="40F21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Parking and Safeguarding</a:t>
            </a:r>
            <a:endParaRPr lang="en-GB" altLang="en-US" sz="5400" b="1" dirty="0">
              <a:solidFill>
                <a:srgbClr val="40F21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927" y="2124364"/>
            <a:ext cx="9762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Parking around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Police and Wardens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Local Residents and after school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40F216"/>
                </a:solidFill>
              </a:rPr>
              <a:t>School Gates </a:t>
            </a:r>
            <a:endParaRPr lang="en-GB" sz="3200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3746" y="2872509"/>
            <a:ext cx="7536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40F216"/>
                </a:solidFill>
              </a:rPr>
              <a:t>Thank you for your time!</a:t>
            </a:r>
            <a:endParaRPr lang="en-GB" sz="5400" dirty="0">
              <a:solidFill>
                <a:srgbClr val="40F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981" y="831626"/>
            <a:ext cx="9144000" cy="2387600"/>
          </a:xfrm>
        </p:spPr>
        <p:txBody>
          <a:bodyPr>
            <a:normAutofit/>
          </a:bodyPr>
          <a:lstStyle/>
          <a:p>
            <a:r>
              <a:rPr lang="en-GB" sz="8800" b="1" dirty="0" smtClean="0">
                <a:solidFill>
                  <a:srgbClr val="40F216"/>
                </a:solidFill>
                <a:latin typeface="+mn-lt"/>
              </a:rPr>
              <a:t>Positive Behaviour</a:t>
            </a:r>
            <a:endParaRPr lang="en-GB" sz="8800" b="1" dirty="0">
              <a:solidFill>
                <a:srgbClr val="40F216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6709" y="-262315"/>
            <a:ext cx="1480856" cy="20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6355" y="273995"/>
            <a:ext cx="10353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40F216"/>
                </a:solidFill>
              </a:rPr>
              <a:t>What do We Expect?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753" y="1381991"/>
            <a:ext cx="7785388" cy="53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400" y="-140677"/>
            <a:ext cx="1670449" cy="2011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145" y="1538373"/>
            <a:ext cx="91012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40F216"/>
                </a:solidFill>
              </a:rPr>
              <a:t>‘Green all week/term/year’ rewards</a:t>
            </a:r>
          </a:p>
          <a:p>
            <a:r>
              <a:rPr lang="en-GB" sz="4800" dirty="0" smtClean="0">
                <a:solidFill>
                  <a:srgbClr val="92D050"/>
                </a:solidFill>
              </a:rPr>
              <a:t>Raffle tickets</a:t>
            </a:r>
          </a:p>
          <a:p>
            <a:r>
              <a:rPr lang="en-GB" sz="4800" dirty="0" smtClean="0">
                <a:solidFill>
                  <a:srgbClr val="40F216"/>
                </a:solidFill>
              </a:rPr>
              <a:t>Extra playtimes</a:t>
            </a:r>
          </a:p>
          <a:p>
            <a:r>
              <a:rPr lang="en-GB" sz="4800" dirty="0" smtClean="0">
                <a:solidFill>
                  <a:srgbClr val="92D050"/>
                </a:solidFill>
              </a:rPr>
              <a:t>Steeton Superstar</a:t>
            </a:r>
          </a:p>
          <a:p>
            <a:r>
              <a:rPr lang="en-GB" sz="4800" dirty="0" smtClean="0">
                <a:solidFill>
                  <a:srgbClr val="40F216"/>
                </a:solidFill>
              </a:rPr>
              <a:t>Certificates home</a:t>
            </a:r>
          </a:p>
          <a:p>
            <a:r>
              <a:rPr lang="en-GB" sz="4800" dirty="0" smtClean="0">
                <a:solidFill>
                  <a:srgbClr val="92D050"/>
                </a:solidFill>
              </a:rPr>
              <a:t>Head teacher's award</a:t>
            </a:r>
          </a:p>
          <a:p>
            <a:endParaRPr lang="en-GB" sz="6600" dirty="0" smtClean="0">
              <a:solidFill>
                <a:srgbClr val="00B050"/>
              </a:solidFill>
            </a:endParaRPr>
          </a:p>
          <a:p>
            <a:endParaRPr lang="en-GB" sz="6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7027" y="430377"/>
            <a:ext cx="10353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40F216"/>
                </a:solidFill>
              </a:rPr>
              <a:t>What are the Rewards?*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9145" y="6185647"/>
            <a:ext cx="1032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*it is an expectation that all pupils conduct themselves well throughout the day, including lunchtimes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the cavern clu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10343" y="5068388"/>
            <a:ext cx="2873828" cy="1645920"/>
          </a:xfrm>
          <a:prstGeom prst="roundRect">
            <a:avLst/>
          </a:prstGeom>
          <a:solidFill>
            <a:srgbClr val="10F0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10343" y="3422468"/>
            <a:ext cx="2873828" cy="16459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warning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0343" y="1776548"/>
            <a:ext cx="2873828" cy="16459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amber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0343" y="130628"/>
            <a:ext cx="2873828" cy="16459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218" y="2149520"/>
            <a:ext cx="4000228" cy="27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273" y="336247"/>
            <a:ext cx="10353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40F216"/>
                </a:solidFill>
              </a:rPr>
              <a:t>What are the Consequences?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37304" y="2450157"/>
            <a:ext cx="8217884" cy="2162184"/>
            <a:chOff x="1618033" y="3347459"/>
            <a:chExt cx="4890441" cy="1301572"/>
          </a:xfrm>
        </p:grpSpPr>
        <p:sp>
          <p:nvSpPr>
            <p:cNvPr id="7" name="Pentagon 6"/>
            <p:cNvSpPr/>
            <p:nvPr/>
          </p:nvSpPr>
          <p:spPr>
            <a:xfrm rot="10800000">
              <a:off x="1618033" y="3347459"/>
              <a:ext cx="4890441" cy="1301572"/>
            </a:xfrm>
            <a:prstGeom prst="homePlate">
              <a:avLst/>
            </a:prstGeom>
            <a:solidFill>
              <a:srgbClr val="8AF26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agon 4"/>
            <p:cNvSpPr txBox="1"/>
            <p:nvPr/>
          </p:nvSpPr>
          <p:spPr>
            <a:xfrm rot="21600000">
              <a:off x="1943426" y="3347459"/>
              <a:ext cx="4565048" cy="1301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3958" tIns="228600" rIns="426720" bIns="228600" numCol="1" spcCol="1270" anchor="ctr" anchorCtr="0">
              <a:noAutofit/>
            </a:bodyPr>
            <a:lstStyle/>
            <a:p>
              <a:pPr lvl="0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All children start each new day on green</a:t>
              </a:r>
            </a:p>
            <a:p>
              <a:pPr lvl="0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Children remain green for following Steeton’s 4 rules</a:t>
              </a:r>
            </a:p>
            <a:p>
              <a:pPr lvl="0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Rewards available for green behaviours </a:t>
              </a:r>
              <a:endParaRPr lang="en-US" sz="24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867840" y="2618243"/>
            <a:ext cx="1908596" cy="1826009"/>
          </a:xfrm>
          <a:prstGeom prst="ellipse">
            <a:avLst/>
          </a:prstGeom>
          <a:solidFill>
            <a:srgbClr val="40F21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1447524"/>
              <a:satOff val="-60156"/>
              <a:lumOff val="-4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293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273" y="336247"/>
            <a:ext cx="10353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40F216"/>
                </a:solidFill>
              </a:rPr>
              <a:t>What are the Consequences?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37304" y="2450157"/>
            <a:ext cx="8478752" cy="2164704"/>
            <a:chOff x="1618033" y="3347459"/>
            <a:chExt cx="5045683" cy="1303089"/>
          </a:xfrm>
        </p:grpSpPr>
        <p:sp>
          <p:nvSpPr>
            <p:cNvPr id="7" name="Pentagon 6"/>
            <p:cNvSpPr/>
            <p:nvPr/>
          </p:nvSpPr>
          <p:spPr>
            <a:xfrm rot="10800000">
              <a:off x="1618033" y="3347459"/>
              <a:ext cx="4890441" cy="1301572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agon 4"/>
            <p:cNvSpPr txBox="1"/>
            <p:nvPr/>
          </p:nvSpPr>
          <p:spPr>
            <a:xfrm>
              <a:off x="2098668" y="3348976"/>
              <a:ext cx="4565048" cy="1301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3958" tIns="228600" rIns="426720" bIns="228600" numCol="1" spcCol="1270" anchor="ctr" anchorCtr="0">
              <a:noAutofit/>
            </a:bodyPr>
            <a:lstStyle/>
            <a:p>
              <a:pPr lvl="0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A warning simply allows a child a visual reminder to follow the rules to avoid moving to amber</a:t>
              </a:r>
              <a:endParaRPr lang="en-US" sz="24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867840" y="2618243"/>
            <a:ext cx="1908596" cy="18260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1447524"/>
              <a:satOff val="-60156"/>
              <a:lumOff val="-4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485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273" y="336247"/>
            <a:ext cx="10353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40F216"/>
                </a:solidFill>
              </a:rPr>
              <a:t>What are the Consequences?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161" y="-117585"/>
            <a:ext cx="1669278" cy="201566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72089" y="2327734"/>
            <a:ext cx="8540299" cy="2264433"/>
            <a:chOff x="1557196" y="1692239"/>
            <a:chExt cx="4958457" cy="1301572"/>
          </a:xfrm>
        </p:grpSpPr>
        <p:sp>
          <p:nvSpPr>
            <p:cNvPr id="11" name="Pentagon 10"/>
            <p:cNvSpPr/>
            <p:nvPr/>
          </p:nvSpPr>
          <p:spPr>
            <a:xfrm rot="10800000">
              <a:off x="1557196" y="1692239"/>
              <a:ext cx="4890441" cy="1301572"/>
            </a:xfrm>
            <a:prstGeom prst="homePlate">
              <a:avLst/>
            </a:prstGeom>
            <a:solidFill>
              <a:srgbClr val="FAE2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agon 4"/>
            <p:cNvSpPr txBox="1"/>
            <p:nvPr/>
          </p:nvSpPr>
          <p:spPr>
            <a:xfrm>
              <a:off x="1882588" y="1692239"/>
              <a:ext cx="4633065" cy="1301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3958" tIns="228600" rIns="426720" bIns="228600" numCol="1" spcCol="1270" anchor="ctr" anchorCtr="0">
              <a:noAutofit/>
            </a:bodyPr>
            <a:lstStyle/>
            <a:p>
              <a:pPr lvl="0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accent4">
                      <a:lumMod val="75000"/>
                    </a:schemeClr>
                  </a:solidFill>
                </a:rPr>
                <a:t>Children move to amber for </a:t>
              </a:r>
              <a:r>
                <a:rPr lang="en-US" sz="2400" dirty="0" smtClean="0">
                  <a:solidFill>
                    <a:schemeClr val="accent4">
                      <a:lumMod val="75000"/>
                    </a:schemeClr>
                  </a:solidFill>
                </a:rPr>
                <a:t>repeatedly not following Steeton rules</a:t>
              </a:r>
              <a:endParaRPr lang="en-US" sz="2400" kern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890267" y="2576505"/>
            <a:ext cx="1960510" cy="17668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5723762"/>
              <a:satOff val="-30078"/>
              <a:lumOff val="-21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968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724</Words>
  <Application>Microsoft Office PowerPoint</Application>
  <PresentationFormat>Widescreen</PresentationFormat>
  <Paragraphs>174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1_Office Theme</vt:lpstr>
      <vt:lpstr>Positive Parent Partnerships</vt:lpstr>
      <vt:lpstr>PowerPoint Presentation</vt:lpstr>
      <vt:lpstr>Positive Behaviour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steeton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Behaviour</dc:title>
  <dc:creator>Claire Redman</dc:creator>
  <cp:lastModifiedBy>Claire Redman</cp:lastModifiedBy>
  <cp:revision>47</cp:revision>
  <dcterms:created xsi:type="dcterms:W3CDTF">2017-09-17T20:16:56Z</dcterms:created>
  <dcterms:modified xsi:type="dcterms:W3CDTF">2019-09-17T06:59:14Z</dcterms:modified>
</cp:coreProperties>
</file>